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AF843D74-5107-4A66-8ADB-7D19A6568D42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7FD8F92E-0950-4FBD-8201-97522D3A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8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F92E-0950-4FBD-8201-97522D3A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3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F92E-0950-4FBD-8201-97522D3A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EBA9-D91D-4D97-92B5-B632D8131AE9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6B75-D760-4381-8ECD-423DF1EA9E4D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B290-4166-426E-A54A-0BDBDE653593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DCFD-3CAC-4FA4-92AF-5FF4CCF38026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612D-2A2E-4647-93FC-2034A7314E4E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668A-0662-44C8-9B76-D6C12AD6FEA7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A14A-9FF7-4F58-932C-B96C2ABF9D73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B10F-9D75-498D-8F5C-2D5D4C9C5CA0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E511-220E-4FE1-9F7B-7E524BADB428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3B37-CA19-4124-8B95-ADF1EE15332F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A22C-367E-4DCD-81B0-662CA059B464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D45E-EF70-4A93-B320-922ACA33F3C6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A3AA-CE9E-4C20-B9B4-D10F045F1CE1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84F-A519-4AB2-96D4-BBCB67891496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1B51-BF29-4671-858E-3739847526A8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C180-0342-4E8B-B813-6014E87F1C87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0B6D-2DFB-47C1-ADF9-39B8BD76A6C9}" type="datetime1">
              <a:rPr lang="en-US" smtClean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City of Mineola</a:t>
            </a:r>
            <a:br>
              <a:rPr lang="en-US" dirty="0" smtClean="0"/>
            </a:br>
            <a:r>
              <a:rPr lang="en-US" dirty="0" smtClean="0"/>
              <a:t>Sales Tax Analysis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2021 – June 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268" y="488380"/>
            <a:ext cx="2805477" cy="213844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Tax January 2021-June 2022</a:t>
            </a:r>
            <a:br>
              <a:rPr lang="en-US" dirty="0" smtClean="0"/>
            </a:br>
            <a:r>
              <a:rPr lang="en-US" dirty="0" smtClean="0"/>
              <a:t>Top 8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3287" y="2133600"/>
            <a:ext cx="5539789" cy="37776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400" dirty="0"/>
              <a:t>452210	 DEPARTMENT STORES	</a:t>
            </a:r>
            <a:r>
              <a:rPr lang="en-US" sz="1400" dirty="0" smtClean="0"/>
              <a:t>		$</a:t>
            </a:r>
            <a:r>
              <a:rPr lang="en-US" sz="1400" dirty="0"/>
              <a:t>1,112,467.50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722511	 FULL SERVICE RESTURANTS	</a:t>
            </a:r>
            <a:r>
              <a:rPr lang="en-US" sz="1400" dirty="0" smtClean="0"/>
              <a:t>	$</a:t>
            </a:r>
            <a:r>
              <a:rPr lang="en-US" sz="1400" dirty="0"/>
              <a:t>412,263.30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332311	 PRE-FAB METAL BULD &amp; COMP	$392,983.49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444190	 OTHER BUILDING MATERIAL DEL	$217,460.82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447110	 GASOLINE STATIONS		</a:t>
            </a:r>
            <a:r>
              <a:rPr lang="en-US" sz="1400" dirty="0" smtClean="0"/>
              <a:t>	$</a:t>
            </a:r>
            <a:r>
              <a:rPr lang="en-US" sz="1400" dirty="0"/>
              <a:t>183,005.92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454110	 ELECT. SHOPPING MALL/MAIL	$153,654.16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722513	 LIMITED SVC RESTURANTS	</a:t>
            </a:r>
            <a:r>
              <a:rPr lang="en-US" sz="1400" dirty="0" smtClean="0"/>
              <a:t>	$</a:t>
            </a:r>
            <a:r>
              <a:rPr lang="en-US" sz="1400" dirty="0"/>
              <a:t>152,405.64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452319	 ALL OTHER GEN MERCH STORES	$139,349.46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2612033"/>
          </a:xfrm>
        </p:spPr>
        <p:txBody>
          <a:bodyPr>
            <a:normAutofit/>
          </a:bodyPr>
          <a:lstStyle/>
          <a:p>
            <a:r>
              <a:rPr lang="en-US" u="sng" dirty="0" smtClean="0"/>
              <a:t>January 2021 – June 2022</a:t>
            </a:r>
          </a:p>
          <a:p>
            <a:r>
              <a:rPr lang="en-US" dirty="0" smtClean="0"/>
              <a:t>Total Receipts	$4,315,860.15</a:t>
            </a:r>
          </a:p>
          <a:p>
            <a:r>
              <a:rPr lang="en-US" dirty="0" smtClean="0"/>
              <a:t>Top 8 Industries	$2,763,590.29</a:t>
            </a:r>
          </a:p>
          <a:p>
            <a:r>
              <a:rPr lang="en-US" dirty="0" smtClean="0"/>
              <a:t>64% of Total Receipts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671" y="5150972"/>
            <a:ext cx="2231329" cy="170702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1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Tax January 2021-June 2022</a:t>
            </a:r>
            <a:br>
              <a:rPr lang="en-US" dirty="0" smtClean="0"/>
            </a:b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From May to June 2022</a:t>
            </a:r>
          </a:p>
          <a:p>
            <a:pPr marL="0" indent="0">
              <a:buNone/>
            </a:pPr>
            <a:r>
              <a:rPr lang="en-US" dirty="0"/>
              <a:t>Department Stores up 6%</a:t>
            </a:r>
          </a:p>
          <a:p>
            <a:pPr marL="0" indent="0">
              <a:buNone/>
            </a:pPr>
            <a:r>
              <a:rPr lang="en-US" dirty="0"/>
              <a:t>Full Service Restaurants up 5%</a:t>
            </a:r>
          </a:p>
          <a:p>
            <a:pPr marL="0" indent="0">
              <a:buNone/>
            </a:pPr>
            <a:r>
              <a:rPr lang="en-US" dirty="0"/>
              <a:t>Pre-fab Metal </a:t>
            </a:r>
            <a:r>
              <a:rPr lang="en-US" dirty="0" err="1"/>
              <a:t>Bldgs</a:t>
            </a:r>
            <a:r>
              <a:rPr lang="en-US" dirty="0"/>
              <a:t> up 43%</a:t>
            </a:r>
          </a:p>
          <a:p>
            <a:pPr marL="0" indent="0">
              <a:buNone/>
            </a:pPr>
            <a:r>
              <a:rPr lang="en-US" dirty="0"/>
              <a:t>Other Building Material up 13%</a:t>
            </a:r>
          </a:p>
          <a:p>
            <a:pPr marL="0" indent="0">
              <a:buNone/>
            </a:pPr>
            <a:r>
              <a:rPr lang="en-US" dirty="0" smtClean="0"/>
              <a:t>Convenience Stores w/Gas stations up </a:t>
            </a:r>
            <a:r>
              <a:rPr lang="en-US" dirty="0"/>
              <a:t>24%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From Jan 2021 to Jun 2022</a:t>
            </a:r>
          </a:p>
          <a:p>
            <a:pPr marL="0" indent="0">
              <a:buNone/>
            </a:pPr>
            <a:r>
              <a:rPr lang="en-US" dirty="0"/>
              <a:t>Department Stores up 15%</a:t>
            </a:r>
          </a:p>
          <a:p>
            <a:pPr marL="0" indent="0">
              <a:buNone/>
            </a:pPr>
            <a:r>
              <a:rPr lang="en-US" dirty="0"/>
              <a:t>Full Svc Restaurants up 22%</a:t>
            </a:r>
          </a:p>
          <a:p>
            <a:pPr marL="0" indent="0">
              <a:buNone/>
            </a:pPr>
            <a:r>
              <a:rPr lang="en-US" dirty="0"/>
              <a:t>Pre-fab Metal </a:t>
            </a:r>
            <a:r>
              <a:rPr lang="en-US" dirty="0" err="1"/>
              <a:t>Bldgs</a:t>
            </a:r>
            <a:r>
              <a:rPr lang="en-US" dirty="0"/>
              <a:t> up 249%</a:t>
            </a:r>
          </a:p>
          <a:p>
            <a:pPr marL="0" indent="0">
              <a:buNone/>
            </a:pPr>
            <a:r>
              <a:rPr lang="en-US" dirty="0"/>
              <a:t>Other Building Mat up 112%</a:t>
            </a:r>
          </a:p>
          <a:p>
            <a:pPr marL="0" indent="0">
              <a:buNone/>
            </a:pPr>
            <a:r>
              <a:rPr lang="en-US" dirty="0" smtClean="0"/>
              <a:t>Convenience Stores w/Gas </a:t>
            </a:r>
            <a:r>
              <a:rPr lang="en-US" dirty="0"/>
              <a:t>Stations up 13%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671" y="5150972"/>
            <a:ext cx="2231329" cy="170702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7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8110" y="241724"/>
            <a:ext cx="8911687" cy="913745"/>
          </a:xfrm>
        </p:spPr>
        <p:txBody>
          <a:bodyPr/>
          <a:lstStyle/>
          <a:p>
            <a:r>
              <a:rPr lang="en-US" dirty="0" smtClean="0"/>
              <a:t>Sales Tax January 2021-June 2022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704" y="1155469"/>
            <a:ext cx="4584589" cy="27556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2293" y="1155468"/>
            <a:ext cx="4584589" cy="27556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704" y="3911099"/>
            <a:ext cx="4584589" cy="27556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2293" y="3911099"/>
            <a:ext cx="4584589" cy="275563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5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8110" y="241724"/>
            <a:ext cx="8911687" cy="913745"/>
          </a:xfrm>
        </p:spPr>
        <p:txBody>
          <a:bodyPr/>
          <a:lstStyle/>
          <a:p>
            <a:r>
              <a:rPr lang="en-US" dirty="0" smtClean="0"/>
              <a:t>Sales Tax January 2021-June 2022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703" y="1155468"/>
            <a:ext cx="4584589" cy="27556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291" y="1155467"/>
            <a:ext cx="4584589" cy="27556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702" y="3911098"/>
            <a:ext cx="4584589" cy="27556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2291" y="3911097"/>
            <a:ext cx="4584589" cy="275563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8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Tax January 2021-June 2022</a:t>
            </a:r>
            <a:br>
              <a:rPr lang="en-US" dirty="0" smtClean="0"/>
            </a:br>
            <a:r>
              <a:rPr lang="en-US" dirty="0" smtClean="0"/>
              <a:t>Other Industries w/Significant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Limited-Service Restaurants up 77%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$6,077.04 to $10,780.97 (Total $152,405.64)</a:t>
            </a:r>
          </a:p>
          <a:p>
            <a:r>
              <a:rPr lang="en-US" dirty="0"/>
              <a:t>Nursery, Garden Center &amp; Farm Supply up 73%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$4,526.72 to $7,825.90  (Total $120,663.24)</a:t>
            </a:r>
          </a:p>
          <a:p>
            <a:r>
              <a:rPr lang="en-US" dirty="0"/>
              <a:t>Cement Manufacturing up 53%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$3,223.24 to $4,932.56 (Total $74,767.93)</a:t>
            </a:r>
          </a:p>
          <a:p>
            <a:r>
              <a:rPr lang="en-US" dirty="0"/>
              <a:t>Other Prof Equip &amp; Supplies Merchant Wholesalers up 144%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$1,031.87 to $2,516.86 (Total $60,363.98)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671" y="5150972"/>
            <a:ext cx="2231329" cy="170702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Texas Comptroller of Public Accounts, comptroller.texas.gov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437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356</TotalTime>
  <Words>238</Words>
  <Application>Microsoft Office PowerPoint</Application>
  <PresentationFormat>Widescreen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City of Mineola Sales Tax Analysis </vt:lpstr>
      <vt:lpstr>Sales Tax January 2021-June 2022 Top 8 Industries</vt:lpstr>
      <vt:lpstr>Sales Tax January 2021-June 2022 Trends</vt:lpstr>
      <vt:lpstr>Sales Tax January 2021-June 2022</vt:lpstr>
      <vt:lpstr>Sales Tax January 2021-June 2022</vt:lpstr>
      <vt:lpstr>Sales Tax January 2021-June 2022 Other Industries w/Significant Growth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Mineola Sales Tax Analysis</dc:title>
  <dc:creator>Cindy Karch</dc:creator>
  <cp:lastModifiedBy>Cindy Karch</cp:lastModifiedBy>
  <cp:revision>9</cp:revision>
  <cp:lastPrinted>2022-08-03T14:01:06Z</cp:lastPrinted>
  <dcterms:created xsi:type="dcterms:W3CDTF">2022-07-21T17:17:08Z</dcterms:created>
  <dcterms:modified xsi:type="dcterms:W3CDTF">2022-08-03T17:19:27Z</dcterms:modified>
</cp:coreProperties>
</file>